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2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" r:id="rId2"/>
    <p:sldId id="388" r:id="rId3"/>
    <p:sldId id="453" r:id="rId4"/>
    <p:sldId id="296" r:id="rId5"/>
    <p:sldId id="370" r:id="rId6"/>
    <p:sldId id="432" r:id="rId7"/>
    <p:sldId id="455" r:id="rId8"/>
    <p:sldId id="434" r:id="rId9"/>
    <p:sldId id="449" r:id="rId10"/>
    <p:sldId id="450" r:id="rId11"/>
    <p:sldId id="442" r:id="rId12"/>
    <p:sldId id="436" r:id="rId13"/>
    <p:sldId id="437" r:id="rId14"/>
    <p:sldId id="430" r:id="rId15"/>
    <p:sldId id="438" r:id="rId16"/>
    <p:sldId id="452" r:id="rId17"/>
    <p:sldId id="459" r:id="rId18"/>
    <p:sldId id="457" r:id="rId19"/>
    <p:sldId id="439" r:id="rId20"/>
    <p:sldId id="456" r:id="rId21"/>
    <p:sldId id="458" r:id="rId22"/>
    <p:sldId id="460" r:id="rId23"/>
    <p:sldId id="447" r:id="rId24"/>
    <p:sldId id="375" r:id="rId25"/>
    <p:sldId id="416" r:id="rId26"/>
  </p:sldIdLst>
  <p:sldSz cx="9144000" cy="6858000" type="screen4x3"/>
  <p:notesSz cx="7010400" cy="9236075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clrMru>
    <a:srgbClr val="8FB152"/>
    <a:srgbClr val="214F87"/>
    <a:srgbClr val="204D84"/>
    <a:srgbClr val="003399"/>
    <a:srgbClr val="0033CC"/>
    <a:srgbClr val="0000FF"/>
    <a:srgbClr val="ECF1F8"/>
    <a:srgbClr val="8FB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545" autoAdjust="0"/>
    <p:restoredTop sz="83647" autoAdjust="0"/>
  </p:normalViewPr>
  <p:slideViewPr>
    <p:cSldViewPr snapToGrid="0">
      <p:cViewPr varScale="1">
        <p:scale>
          <a:sx n="82" d="100"/>
          <a:sy n="82" d="100"/>
        </p:scale>
        <p:origin x="-662" y="-77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1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18" d="100"/>
          <a:sy n="118" d="100"/>
        </p:scale>
        <p:origin x="-2310" y="1830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212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2120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pPr>
              <a:defRPr/>
            </a:pPr>
            <a:fld id="{ECC4C1A1-444A-4B17-8D86-36D18C9A4975}" type="datetimeFigureOut">
              <a:rPr lang="fr-CA"/>
              <a:pPr>
                <a:defRPr/>
              </a:pPr>
              <a:t>2016-05-09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340" y="8772379"/>
            <a:ext cx="3038475" cy="462120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pPr>
              <a:defRPr/>
            </a:pPr>
            <a:fld id="{9E9D428D-DABB-4237-8F4B-502DC7BD96B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806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2120"/>
          </a:xfrm>
          <a:prstGeom prst="rect">
            <a:avLst/>
          </a:prstGeom>
        </p:spPr>
        <p:txBody>
          <a:bodyPr vert="horz" lIns="93136" tIns="46568" rIns="93136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2120"/>
          </a:xfrm>
          <a:prstGeom prst="rect">
            <a:avLst/>
          </a:prstGeom>
        </p:spPr>
        <p:txBody>
          <a:bodyPr vert="horz" lIns="93136" tIns="46568" rIns="93136" bIns="465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B40379-6F12-4BEE-9A3B-3BCAC673F12A}" type="datetimeFigureOut">
              <a:rPr lang="fr-CA"/>
              <a:pPr>
                <a:defRPr/>
              </a:pPr>
              <a:t>2016-05-09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93800" y="690563"/>
            <a:ext cx="4622800" cy="346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6" tIns="46568" rIns="93136" bIns="46568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676" y="4387769"/>
            <a:ext cx="5607050" cy="4155919"/>
          </a:xfrm>
          <a:prstGeom prst="rect">
            <a:avLst/>
          </a:prstGeom>
        </p:spPr>
        <p:txBody>
          <a:bodyPr vert="horz" lIns="93136" tIns="46568" rIns="93136" bIns="46568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3136" tIns="46568" rIns="93136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40" y="8772379"/>
            <a:ext cx="3038475" cy="462120"/>
          </a:xfrm>
          <a:prstGeom prst="rect">
            <a:avLst/>
          </a:prstGeom>
        </p:spPr>
        <p:txBody>
          <a:bodyPr vert="horz" lIns="93136" tIns="46568" rIns="93136" bIns="465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8FE306-1F47-40EC-A863-861864735435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136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8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F1CDD-72B4-425A-9964-A639ECBD1F66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C01B0-5940-475D-840D-62AB76AEDD4F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fr-C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C01B0-5940-475D-840D-62AB76AEDD4F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fr-C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3006CE-435F-4ED3-A91E-5255A3846EFC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C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F9AD85-158E-41ED-889F-3CF7F964B5AF}" type="slidenum">
              <a:rPr lang="fr-CA" smtClean="0"/>
              <a:pPr>
                <a:defRPr/>
              </a:pPr>
              <a:t>25</a:t>
            </a:fld>
            <a:endParaRPr lang="fr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494E77-94C0-461F-BF16-B25FB5075917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87400"/>
            <a:ext cx="4621212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339726" y="4316793"/>
            <a:ext cx="6416675" cy="4226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A31B1-6ECA-4F34-A7BB-55E1F12D44B3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87400"/>
            <a:ext cx="4621212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339726" y="4316793"/>
            <a:ext cx="6416675" cy="4226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8B6B1-7475-46CE-B0BF-5B84E356C40B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08E308-BEA9-44BE-9A35-2CF227B4CF55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C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87400"/>
            <a:ext cx="4621212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339726" y="4316793"/>
            <a:ext cx="6416675" cy="4226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0B1CC-9B28-4640-8C6C-B0A3760F95AB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87400"/>
            <a:ext cx="4621212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339726" y="4316793"/>
            <a:ext cx="6416675" cy="4226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C0B1CC-9B28-4640-8C6C-B0A3760F95AB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0788" y="787400"/>
            <a:ext cx="4621212" cy="3467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xfrm>
            <a:off x="339726" y="4316793"/>
            <a:ext cx="6416675" cy="42268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A7D22E-3A5A-4C35-B9B3-368F62B5D7BA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C0C9B-F236-442B-AC94-31D25F44163B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CA31-445B-463B-88E8-D70CEB8BD6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81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3166A-C4A8-433E-AEAC-65290AF576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24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00D91-B03E-4AB4-83C3-1B06770FA6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99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nd-quadrillé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933450"/>
          </a:xfrm>
          <a:prstGeom prst="rect">
            <a:avLst/>
          </a:prstGeom>
          <a:solidFill>
            <a:srgbClr val="204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45" y="1138519"/>
            <a:ext cx="8760092" cy="5253316"/>
          </a:xfrm>
        </p:spPr>
        <p:txBody>
          <a:bodyPr/>
          <a:lstStyle>
            <a:lvl1pPr>
              <a:buClr>
                <a:srgbClr val="8FB152"/>
              </a:buClr>
              <a:defRPr sz="3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3758608" y="6425525"/>
            <a:ext cx="1626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sz="1800" dirty="0" smtClean="0">
                <a:latin typeface="Arial" pitchFamily="34" charset="0"/>
                <a:cs typeface="Arial" pitchFamily="34" charset="0"/>
              </a:rPr>
              <a:t>- </a:t>
            </a:r>
            <a:fld id="{883C532D-6DA7-47E4-843B-8ED5A79500C1}" type="slidenum">
              <a:rPr lang="fr-CA" sz="1800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‹N°›</a:t>
            </a:fld>
            <a:r>
              <a:rPr lang="fr-CA" sz="1800" dirty="0" smtClean="0">
                <a:latin typeface="Arial" pitchFamily="34" charset="0"/>
                <a:cs typeface="Arial" pitchFamily="34" charset="0"/>
              </a:rPr>
              <a:t> -</a:t>
            </a:r>
            <a:endParaRPr lang="fr-CA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P:\Communications\Logos\finagriCouleur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1404" y="6210702"/>
            <a:ext cx="1784645" cy="55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3916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7938" y="2403475"/>
            <a:ext cx="9151938" cy="2063750"/>
          </a:xfrm>
          <a:prstGeom prst="rect">
            <a:avLst/>
          </a:prstGeom>
          <a:solidFill>
            <a:srgbClr val="204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75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5F18-3D13-446F-8A25-E92DD3F9A0B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64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7313-E049-4634-8C28-1240046BE3C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121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3992-DFAF-456D-80D3-0D5E0323DD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75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C4DE9-F516-4C51-A85C-852DF246A0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79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9E05-4C23-4CD5-9C63-87F6AD5EB1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01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2CE3-8A8D-4E67-82E7-D5A8F5E7CA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22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fr-F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E85FE-FD67-4A1B-8BE5-BDD78FC23B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8" r:id="rId2"/>
    <p:sldLayoutId id="214748391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Stations_Agrometeo_20150825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hyperlink" Target="mailto:paul.brouillette@mesonet-quebec.org" TargetMode="External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1.xml"/><Relationship Id="rId7" Type="http://schemas.openxmlformats.org/officeDocument/2006/relationships/image" Target="../media/image11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3267075" y="4127500"/>
            <a:ext cx="5876925" cy="857250"/>
          </a:xfrm>
          <a:prstGeom prst="rect">
            <a:avLst/>
          </a:prstGeom>
          <a:solidFill>
            <a:srgbClr val="204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3267075" y="3951288"/>
            <a:ext cx="58769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Décembre </a:t>
            </a:r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2015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124" name="Picture 4" descr="LaFinAgri_toujours_coul.eps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2" t="14919" r="10422" b="48486"/>
          <a:stretch>
            <a:fillRect/>
          </a:stretch>
        </p:blipFill>
        <p:spPr bwMode="auto">
          <a:xfrm>
            <a:off x="6199188" y="5765800"/>
            <a:ext cx="2611437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0"/>
          <p:cNvSpPr txBox="1"/>
          <p:nvPr>
            <p:custDataLst>
              <p:tags r:id="rId4"/>
            </p:custDataLst>
          </p:nvPr>
        </p:nvSpPr>
        <p:spPr>
          <a:xfrm>
            <a:off x="3267075" y="423863"/>
            <a:ext cx="58769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Modernisation</a:t>
            </a:r>
            <a:br>
              <a:rPr lang="fr-FR" sz="4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4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et optimisation du réseau de stations météorologiques</a:t>
            </a:r>
            <a:endParaRPr lang="fr-FR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6" name="Picture 7" descr="P:\communications\Chantal D\FOIN 2014\PHOTOS\Nouveau dossier\Balles%20de%20foin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r="56458"/>
          <a:stretch>
            <a:fillRect/>
          </a:stretch>
        </p:blipFill>
        <p:spPr bwMode="auto">
          <a:xfrm>
            <a:off x="0" y="0"/>
            <a:ext cx="3267075" cy="6858000"/>
          </a:xfrm>
          <a:prstGeom prst="rect">
            <a:avLst/>
          </a:prstGeom>
          <a:noFill/>
          <a:ln w="28575">
            <a:solidFill>
              <a:srgbClr val="204D8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2015051514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5526"/>
            <a:ext cx="9144000" cy="4674871"/>
          </a:xfr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r>
              <a:rPr lang="fr-C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C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C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Représentativité territoriale (Précipitations) ajout de stations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0188" y="1138238"/>
            <a:ext cx="8759825" cy="486915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cap="all" dirty="0" smtClean="0">
                <a:latin typeface="Arial" pitchFamily="34" charset="0"/>
                <a:cs typeface="Arial" pitchFamily="34" charset="0"/>
              </a:rPr>
              <a:t>Contrôle de la Qualité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Fonctionnement des stations</a:t>
            </a:r>
          </a:p>
          <a:p>
            <a:pPr marL="361950" lvl="1" indent="-361950" algn="just">
              <a:spcBef>
                <a:spcPts val="220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Suivi des stations et de leur fonctionnement en direct par télémétrie;</a:t>
            </a:r>
          </a:p>
          <a:p>
            <a:pPr marL="361950" lvl="1" indent="-361950" algn="just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Capacité de réagir rapidement lors d’un mauvais fonctionnement ou d’un bris;</a:t>
            </a:r>
          </a:p>
          <a:p>
            <a:pPr marL="361950" lvl="1" indent="-361950" algn="just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Contrôle des paramètres à distance;</a:t>
            </a:r>
          </a:p>
          <a:p>
            <a:pPr marL="361950" lvl="1" indent="-361950" algn="just">
              <a:spcBef>
                <a:spcPts val="160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Stockage des données autonome</a:t>
            </a:r>
            <a:r>
              <a:rPr lang="fr-CA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pour plusieurs jours en cas de panne.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0188" y="1201739"/>
            <a:ext cx="8759825" cy="49651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CA" sz="2800" b="1" cap="all" dirty="0" smtClean="0">
                <a:latin typeface="Arial" pitchFamily="34" charset="0"/>
                <a:cs typeface="Arial" pitchFamily="34" charset="0"/>
              </a:rPr>
              <a:t>contrôle de la Qualité</a:t>
            </a:r>
          </a:p>
          <a:p>
            <a:pPr>
              <a:spcBef>
                <a:spcPts val="0"/>
              </a:spcBef>
              <a:spcAft>
                <a:spcPts val="1800"/>
              </a:spcAft>
              <a:buClrTx/>
              <a:buFont typeface="Arial" pitchFamily="34" charset="0"/>
              <a:buNone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Validation des données en temps réel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Ä"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Horaire automatique </a:t>
            </a:r>
          </a:p>
          <a:p>
            <a:pPr lvl="1" indent="-3810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CA" sz="2600" dirty="0" smtClean="0">
                <a:latin typeface="Arial" pitchFamily="34" charset="0"/>
                <a:cs typeface="Arial" pitchFamily="34" charset="0"/>
              </a:rPr>
              <a:t>Chaque heure, les données sont filtrées par divers algorithmes (opérations mathématiques) de validation.</a:t>
            </a:r>
          </a:p>
          <a:p>
            <a:pPr marL="361950" indent="-361950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Ä"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Journalier automatique </a:t>
            </a:r>
          </a:p>
          <a:p>
            <a:pPr lvl="1" indent="-381000"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fr-CA" sz="2600" dirty="0" smtClean="0">
                <a:latin typeface="Arial" pitchFamily="34" charset="0"/>
                <a:cs typeface="Arial" pitchFamily="34" charset="0"/>
              </a:rPr>
              <a:t>Deux fois par jour, les données sont filtrées par divers algorithmes (opérations mathématiques) de validation.</a:t>
            </a:r>
            <a:endParaRPr lang="fr-CA" sz="2600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0188" y="1010642"/>
            <a:ext cx="8759825" cy="536889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CA" sz="2800" b="1" cap="all" dirty="0" smtClean="0">
                <a:latin typeface="Arial" pitchFamily="34" charset="0"/>
                <a:cs typeface="Arial" pitchFamily="34" charset="0"/>
              </a:rPr>
              <a:t>Contrôle de la Qualité</a:t>
            </a:r>
          </a:p>
          <a:p>
            <a:pPr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Validation des données en temps réel (suite)</a:t>
            </a:r>
          </a:p>
          <a:p>
            <a:pPr marL="361950" indent="-361950">
              <a:spcBef>
                <a:spcPts val="1600"/>
              </a:spcBef>
              <a:spcAft>
                <a:spcPts val="0"/>
              </a:spcAft>
              <a:buClrTx/>
              <a:buFont typeface="Wingdings" pitchFamily="2" charset="2"/>
              <a:buChar char="Ä"/>
            </a:pPr>
            <a:r>
              <a:rPr lang="fr-CA" sz="2700" dirty="0" smtClean="0">
                <a:latin typeface="Arial" pitchFamily="34" charset="0"/>
                <a:cs typeface="Arial" pitchFamily="34" charset="0"/>
              </a:rPr>
              <a:t>Journalier et mensuel manuel </a:t>
            </a:r>
          </a:p>
          <a:p>
            <a:pPr lvl="1" indent="-38100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 système associe à chaque donnée un statut de qualité selon des critères préétablis : bonne, suspecte, possiblement en erreur ou en erreur;</a:t>
            </a:r>
          </a:p>
          <a:p>
            <a:pPr lvl="1" indent="-381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Selon le critère appliqué, la donnée sera acceptée ou non et validée par le technicien en contrôle de la qualité;</a:t>
            </a:r>
          </a:p>
          <a:p>
            <a:pPr lvl="1" indent="-3810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Une validation sur base mensuelle vient compléter la validation des données quotidiennes;</a:t>
            </a:r>
          </a:p>
          <a:p>
            <a:pPr lvl="1" indent="-3810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 tout est documenté et sauvegardé dans une interface prévue à cette fin;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08923" y="1082456"/>
            <a:ext cx="8669263" cy="5243918"/>
          </a:xfrm>
        </p:spPr>
        <p:txBody>
          <a:bodyPr/>
          <a:lstStyle/>
          <a:p>
            <a:pPr marL="361950" indent="-361950" algn="just" eaLnBrk="1" hangingPunct="1">
              <a:spcBef>
                <a:spcPts val="1200"/>
              </a:spcBef>
              <a:spcAft>
                <a:spcPts val="600"/>
              </a:spcAft>
              <a:buClrTx/>
              <a:buNone/>
            </a:pPr>
            <a:r>
              <a:rPr lang="fr-CA" sz="2500" b="1" dirty="0" smtClean="0">
                <a:latin typeface="Arial" pitchFamily="34" charset="0"/>
                <a:cs typeface="Arial" pitchFamily="34" charset="0"/>
              </a:rPr>
              <a:t>AVANTAGES DU NOUVEAU RÉSEAU</a:t>
            </a:r>
          </a:p>
          <a:p>
            <a:pPr marL="361950" indent="-361950" algn="just" eaLnBrk="1" hangingPunct="1"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Ä"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100 % automatique, ne nécessite plus d’observateurs et permet donc un meilleur positionnement sur le territoire;</a:t>
            </a:r>
          </a:p>
          <a:p>
            <a:pPr marL="361950" indent="-361950" algn="just" eaLnBrk="1" hangingPunct="1"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Ä"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Meilleure précision et qualité des données, car validées par des spécialistes selon la méthode de l’Université de l’Oklahoma;</a:t>
            </a:r>
          </a:p>
          <a:p>
            <a:pPr marL="361950" indent="-361950" algn="just" eaLnBrk="1" hangingPunct="1"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Ä"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Validation rapide des données (moins de 48 heures), réception des données à l’heure et système de contrôle en continu;</a:t>
            </a:r>
            <a:endParaRPr lang="fr-CA" sz="2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 algn="just" eaLnBrk="1" hangingPunct="1">
              <a:spcBef>
                <a:spcPts val="1200"/>
              </a:spcBef>
              <a:spcAft>
                <a:spcPts val="600"/>
              </a:spcAft>
              <a:buClrTx/>
              <a:buFont typeface="Wingdings" pitchFamily="2" charset="2"/>
              <a:buChar char="Ä"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Autonomie, en 2017 le réseau fera l’objet d’une réévaluation afin de s’assurer de son efficacité;</a:t>
            </a:r>
            <a:endParaRPr lang="fr-CA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3916" y="174625"/>
            <a:ext cx="8718698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ail"/>
                <a:cs typeface="Arail"/>
              </a:rPr>
              <a:t>Nouveau réseau 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ail"/>
              <a:cs typeface="Arai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5023" y="1085073"/>
            <a:ext cx="5203825" cy="5253037"/>
          </a:xfrm>
        </p:spPr>
      </p:pic>
      <p:sp>
        <p:nvSpPr>
          <p:cNvPr id="18434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3897" y="1423561"/>
            <a:ext cx="3404493" cy="1074311"/>
          </a:xfrm>
        </p:spPr>
        <p:txBody>
          <a:bodyPr/>
          <a:lstStyle/>
          <a:p>
            <a:pPr algn="l"/>
            <a:r>
              <a:rPr lang="fr-CA" sz="3600" b="1" dirty="0" smtClean="0">
                <a:latin typeface="Arial" pitchFamily="34" charset="0"/>
                <a:cs typeface="Arial" pitchFamily="34" charset="0"/>
              </a:rPr>
              <a:t>Station automatique</a:t>
            </a:r>
          </a:p>
        </p:txBody>
      </p:sp>
      <p:sp>
        <p:nvSpPr>
          <p:cNvPr id="4" name="Titr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27591" y="174625"/>
            <a:ext cx="882502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Nouveau réseau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Impacts du changement en 2015</a:t>
            </a:r>
          </a:p>
          <a:p>
            <a:pPr marL="361950" indent="-361950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Ä"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Retrait des données du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MDDELCC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indent="-361950" algn="just" eaLnBrk="1" hangingPunct="1">
              <a:spcBef>
                <a:spcPts val="1200"/>
              </a:spcBef>
              <a:spcAft>
                <a:spcPts val="1200"/>
              </a:spcAft>
              <a:buClrTx/>
              <a:buFont typeface="Wingdings" pitchFamily="2" charset="2"/>
              <a:buChar char="Ä"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Ajout progressif des nouvelles stations;</a:t>
            </a:r>
          </a:p>
          <a:p>
            <a:pPr marL="361950" lvl="1" indent="-361950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Ä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Membres partenaires : Environnement Canada, Réseau-pommier (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AAC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MFFP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, Rio Tinto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Alcan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, Hydro-Québec,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SOPFEU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61950" lvl="1" indent="-361950" algn="just" eaLnBrk="1" hangingPunct="1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Ä"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Gestion de l’historique, données météo des anciennes stations vs nouvelles stations;</a:t>
            </a:r>
          </a:p>
          <a:p>
            <a:pPr>
              <a:buNone/>
            </a:pPr>
            <a:endParaRPr lang="fr-CA" sz="2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/>
          <a:p>
            <a:pPr algn="l"/>
            <a:r>
              <a:rPr lang="fr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site Agrométéo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Impacts du changement</a:t>
            </a:r>
          </a:p>
          <a:p>
            <a:pPr marL="361950" indent="-361950" algn="just" eaLnBrk="1" hangingPunct="1">
              <a:spcBef>
                <a:spcPts val="1200"/>
              </a:spcBef>
              <a:spcAft>
                <a:spcPts val="0"/>
              </a:spcAft>
              <a:buClrTx/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Après le démantèlement des stations du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MDDELCC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, la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a déployé un nouveau réseau de stations.  Le nombre de stations d’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est passé de 371 à 228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fr-CA" sz="2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/>
          <a:p>
            <a:pPr algn="l"/>
            <a:r>
              <a:rPr lang="fr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site Agrométéo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3303588"/>
          <a:ext cx="88392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Document" r:id="rId4" imgW="6407106" imgH="2445598" progId="Word.Document.12">
                  <p:embed/>
                </p:oleObj>
              </mc:Choice>
              <mc:Fallback>
                <p:oleObj name="Document" r:id="rId4" imgW="6407106" imgH="244559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03588"/>
                        <a:ext cx="88392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/>
          <a:p>
            <a:pPr algn="l"/>
            <a:r>
              <a:rPr lang="fr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site Agrométéo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989" y="982161"/>
            <a:ext cx="8274204" cy="50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838" y="174625"/>
            <a:ext cx="8707511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ail"/>
                <a:cs typeface="Arail"/>
              </a:rPr>
              <a:t> Le site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ail"/>
                <a:cs typeface="Arail"/>
              </a:rPr>
              <a:t>Agrométéo</a:t>
            </a:r>
            <a:endParaRPr lang="fr-FR" sz="3600" b="1" dirty="0"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ail"/>
              <a:cs typeface="Arail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130" y="1025912"/>
            <a:ext cx="8759825" cy="5285678"/>
          </a:xfrm>
        </p:spPr>
        <p:txBody>
          <a:bodyPr/>
          <a:lstStyle/>
          <a:p>
            <a:pPr marL="361950" indent="-361950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Programme Agri-risques et le projet Agrométéo</a:t>
            </a:r>
          </a:p>
          <a:p>
            <a:pPr marL="361950" indent="-361950" eaLnBrk="1" fontAlgn="auto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fr-CA" sz="2600" b="1" dirty="0" smtClean="0">
                <a:latin typeface="Arial" pitchFamily="34" charset="0"/>
                <a:cs typeface="Arial" pitchFamily="34" charset="0"/>
              </a:rPr>
              <a:t>Une solution: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Ä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L’accord-cadre </a:t>
            </a:r>
            <a:r>
              <a:rPr lang="fr-CA" sz="2400" i="1" dirty="0" smtClean="0">
                <a:latin typeface="Arial" pitchFamily="34" charset="0"/>
                <a:cs typeface="Arial" pitchFamily="34" charset="0"/>
              </a:rPr>
              <a:t>Cultivons l’avenir 2,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permet à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AAC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d’établir le programme des Initiatives 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Agri-risques.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Ä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L’objectif du Programme Agri-risques est de faciliter le développement et l’utilisation d’assurance et d’autres outils de gestion des risques du secteur privé;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Ä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 programme fédéral Agri-risques, a permis la mise en place d’une 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entente de contribution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formelle établissant le financement du projet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ainsi que ces modalités.</a:t>
            </a:r>
            <a:endParaRPr lang="fr-CA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endParaRPr lang="fr-CA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eaLnBrk="1" fontAlgn="auto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600" dirty="0" smtClean="0">
              <a:latin typeface="Arial" pitchFamily="34" charset="0"/>
              <a:cs typeface="Arial" pitchFamily="34" charset="0"/>
            </a:endParaRPr>
          </a:p>
          <a:p>
            <a:pPr marL="712788" indent="-35083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CA" sz="2200" i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-31900" y="249237"/>
            <a:ext cx="9229061" cy="55883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CA" sz="3500" b="1" spc="-40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Modernisation du réseau de stations météo</a:t>
            </a:r>
            <a:endParaRPr lang="fr-FR" sz="3500" b="1" spc="-40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712" y="1277447"/>
            <a:ext cx="8484782" cy="4687418"/>
          </a:xfrm>
        </p:spPr>
        <p:txBody>
          <a:bodyPr rtlCol="0">
            <a:noAutofit/>
          </a:bodyPr>
          <a:lstStyle/>
          <a:p>
            <a:pPr marL="819150" lvl="1" indent="-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"/>
              <a:defRPr/>
            </a:pPr>
            <a:endParaRPr lang="fr-CA" sz="2400" kern="0" dirty="0" smtClean="0">
              <a:latin typeface="Arial" pitchFamily="34" charset="0"/>
              <a:cs typeface="Arial" pitchFamily="34" charset="0"/>
            </a:endParaRPr>
          </a:p>
          <a:p>
            <a:pPr marL="819150" lvl="1" indent="-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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Historique et constats;</a:t>
            </a:r>
          </a:p>
          <a:p>
            <a:pPr marL="819150" lvl="1" indent="-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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Nouveau réseau;</a:t>
            </a:r>
          </a:p>
          <a:p>
            <a:pPr marL="819150" lvl="1" indent="-45720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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Le site Agrométéo;</a:t>
            </a:r>
          </a:p>
          <a:p>
            <a:pPr marL="819150" lvl="1" indent="-457200" eaLnBrk="1" fontAlgn="auto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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Pour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3838" y="174625"/>
            <a:ext cx="8707511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ail"/>
                <a:cs typeface="Arail"/>
              </a:rPr>
              <a:t> Le site </a:t>
            </a:r>
            <a:r>
              <a:rPr lang="fr-FR" sz="3600" b="1" dirty="0" err="1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ail"/>
                <a:cs typeface="Arail"/>
              </a:rPr>
              <a:t>Agrométéo</a:t>
            </a:r>
            <a:endParaRPr lang="fr-FR" sz="3600" b="1" dirty="0"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ail"/>
              <a:cs typeface="Arail"/>
            </a:endParaRPr>
          </a:p>
        </p:txBody>
      </p:sp>
      <p:sp>
        <p:nvSpPr>
          <p:cNvPr id="21507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63281" y="1025912"/>
            <a:ext cx="8759825" cy="5009491"/>
          </a:xfrm>
        </p:spPr>
        <p:txBody>
          <a:bodyPr/>
          <a:lstStyle/>
          <a:p>
            <a:pPr marL="361950" indent="-361950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Programme Agri-risques et le projet </a:t>
            </a:r>
            <a:r>
              <a:rPr lang="fr-CA" sz="2800" b="1" dirty="0" err="1" smtClean="0">
                <a:latin typeface="Arial" pitchFamily="34" charset="0"/>
                <a:cs typeface="Arial" pitchFamily="34" charset="0"/>
              </a:rPr>
              <a:t>Agrométéo</a:t>
            </a:r>
            <a:endParaRPr lang="fr-CA" sz="2800" b="1" dirty="0" smtClean="0">
              <a:latin typeface="Arial" pitchFamily="34" charset="0"/>
              <a:cs typeface="Arial" pitchFamily="34" charset="0"/>
            </a:endParaRPr>
          </a:p>
          <a:p>
            <a:pPr marL="361950" indent="-361950" eaLnBrk="1" fontAlgn="auto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Un projet: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Proposition de financement pour le projet de déploiement de l’outil de gestion des risques </a:t>
            </a:r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au Québec;  </a:t>
            </a:r>
            <a:endParaRPr lang="fr-CA" sz="20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200" dirty="0" smtClean="0">
              <a:latin typeface="Arial" pitchFamily="34" charset="0"/>
              <a:cs typeface="Arial" pitchFamily="34" charset="0"/>
            </a:endParaRPr>
          </a:p>
          <a:p>
            <a:pPr marL="361950" indent="-361950" eaLnBrk="1" fontAlgn="auto" hangingPunct="1">
              <a:spcBef>
                <a:spcPts val="60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600" dirty="0" smtClean="0">
              <a:latin typeface="Arial" pitchFamily="34" charset="0"/>
              <a:cs typeface="Arial" pitchFamily="34" charset="0"/>
            </a:endParaRPr>
          </a:p>
          <a:p>
            <a:pPr marL="712788" indent="-35083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CA" sz="22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699" y="3033133"/>
            <a:ext cx="8782811" cy="259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 site Agrométéo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8582" y="1082763"/>
            <a:ext cx="9005418" cy="5253316"/>
          </a:xfrm>
        </p:spPr>
        <p:txBody>
          <a:bodyPr/>
          <a:lstStyle/>
          <a:p>
            <a:pPr marL="361950" indent="-361950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Programme Agri-risques et le projet </a:t>
            </a:r>
            <a:r>
              <a:rPr lang="fr-CA" sz="2800" b="1" dirty="0" err="1" smtClean="0">
                <a:latin typeface="Arial" pitchFamily="34" charset="0"/>
                <a:cs typeface="Arial" pitchFamily="34" charset="0"/>
              </a:rPr>
              <a:t>Agrométéo</a:t>
            </a:r>
            <a:endParaRPr lang="fr-CA" sz="2800" b="1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hangingPunct="1"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Des objectifs:</a:t>
            </a:r>
          </a:p>
          <a:p>
            <a:pPr marL="361950" indent="-361950" algn="just" eaLnBrk="1" hangingPunct="1">
              <a:spcBef>
                <a:spcPct val="0"/>
              </a:spcBef>
              <a:spcAft>
                <a:spcPts val="1200"/>
              </a:spcAft>
              <a:buClrTx/>
              <a:buFont typeface="Wingdings" pitchFamily="2" charset="2"/>
              <a:buChar char="Ä"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Concrétiser: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Un contrat de services est octroyé à Solutions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Mesonet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pour le déploiement de l’outil de gestion des risques Agrométéo au Québec;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1200"/>
              </a:spcAft>
              <a:buClrTx/>
              <a:buFont typeface="Wingdings" pitchFamily="2" charset="2"/>
              <a:buChar char="Ä"/>
              <a:defRPr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Continuité: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Les données et les services offerts sur le site </a:t>
            </a:r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permettront de maintenir l’expertise et les services offerts entre autres par le MAPAQ;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Développer: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À terme, le maintient et le développement  du site </a:t>
            </a:r>
            <a:r>
              <a:rPr lang="fr-CA" sz="2400" b="1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permettra de renforcer la capacité des producteurs de gérer de façon proactive les risques associés à leur entreprise;</a:t>
            </a:r>
          </a:p>
          <a:p>
            <a:pPr marL="361950" indent="-361950" algn="just" eaLnBrk="1" fontAlgn="auto" hangingPunct="1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 site Agrométéo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 eaLnBrk="1" fontAlgn="auto" hangingPunct="1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Programme Agri-risques et le projet </a:t>
            </a:r>
            <a:r>
              <a:rPr lang="fr-CA" sz="2800" b="1" dirty="0" err="1" smtClean="0">
                <a:latin typeface="Arial" pitchFamily="34" charset="0"/>
                <a:cs typeface="Arial" pitchFamily="34" charset="0"/>
              </a:rPr>
              <a:t>Agrométéo</a:t>
            </a:r>
            <a:endParaRPr lang="fr-CA" sz="2800" b="1" dirty="0" smtClean="0">
              <a:latin typeface="Arial" pitchFamily="34" charset="0"/>
              <a:cs typeface="Arial" pitchFamily="34" charset="0"/>
            </a:endParaRPr>
          </a:p>
          <a:p>
            <a:pPr marL="361950" indent="-361950" eaLnBrk="1" fontAlgn="auto" hangingPunct="1"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Des actions: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Ajout de stations météo automatiques;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Mise à niveau de l’infrastructure informatique;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Ajustement du système de contrôle de la qualité;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Plan d’affaires;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Outils promotionnels;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Calibration des instruments, entretien et exploitation des stations météo automatiques;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Contrôle de la qualité;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Diffusion des données Web;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Support à la clientèle;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Administration du projet.</a:t>
            </a: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Ä"/>
            </a:pPr>
            <a:endParaRPr lang="fr-CA" sz="1600" dirty="0" smtClean="0">
              <a:latin typeface="Arial" pitchFamily="34" charset="0"/>
              <a:cs typeface="Arial" pitchFamily="34" charset="0"/>
            </a:endParaRPr>
          </a:p>
          <a:p>
            <a:pPr marL="762000" lvl="1" indent="-361950" algn="just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fr-CA" sz="2000" dirty="0" smtClean="0">
                <a:latin typeface="Arial" pitchFamily="34" charset="0"/>
                <a:cs typeface="Arial" pitchFamily="34" charset="0"/>
              </a:rPr>
              <a:t>	</a:t>
            </a:r>
            <a:endParaRPr lang="fr-CA" sz="1600" b="1" dirty="0" smtClean="0">
              <a:latin typeface="Arial" pitchFamily="34" charset="0"/>
              <a:cs typeface="Arial" pitchFamily="34" charset="0"/>
            </a:endParaRP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0" indent="-361950" algn="just" eaLnBrk="1" hangingPunct="1">
              <a:spcBef>
                <a:spcPct val="0"/>
              </a:spcBef>
              <a:spcAft>
                <a:spcPts val="1200"/>
              </a:spcAft>
              <a:buClrTx/>
              <a:buNone/>
            </a:pPr>
            <a:r>
              <a:rPr lang="fr-CA" b="1" dirty="0" smtClean="0">
                <a:latin typeface="Arial" pitchFamily="34" charset="0"/>
                <a:cs typeface="Arial" pitchFamily="34" charset="0"/>
              </a:rPr>
              <a:t>Responsabilités et communications</a:t>
            </a: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marL="361950" indent="-361950" algn="just" eaLnBrk="1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Un comité technique sera implanté pour étudier les différentes possibilités de développement de l’outil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 afin de répondre aux besoins des utilisateurs et de la clientèle agricole.</a:t>
            </a:r>
            <a:endParaRPr lang="fr-CA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1950" lvl="0" indent="-361950" algn="just" eaLnBrk="1" hangingPunct="1">
              <a:spcBef>
                <a:spcPct val="0"/>
              </a:spcBef>
              <a:spcAft>
                <a:spcPts val="0"/>
              </a:spcAft>
              <a:buClrTx/>
              <a:buNone/>
            </a:pPr>
            <a:endParaRPr lang="fr-CA" sz="2400" dirty="0" smtClean="0">
              <a:latin typeface="Arial" pitchFamily="34" charset="0"/>
              <a:cs typeface="Arial" pitchFamily="34" charset="0"/>
            </a:endParaRPr>
          </a:p>
          <a:p>
            <a:pPr marL="361950" lvl="0" indent="-361950" algn="just" eaLnBrk="1" hangingPunct="1">
              <a:spcBef>
                <a:spcPct val="0"/>
              </a:spcBef>
              <a:spcAft>
                <a:spcPts val="0"/>
              </a:spcAft>
              <a:buClrTx/>
              <a:buFont typeface="Wingdings" pitchFamily="2" charset="2"/>
              <a:buChar char="Ä"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Les principaux intervenants (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, MAPAQ) ont la responsabilité de diffuser l’information aux producteurs agricoles ainsi qu’aux conseillers qui les accompagnent.</a:t>
            </a: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/>
          <a:p>
            <a:pPr algn="l"/>
            <a:r>
              <a:rPr lang="fr-CA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 site Agrométéo</a:t>
            </a:r>
            <a:endParaRPr lang="fr-CA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548" y="174625"/>
            <a:ext cx="8686801" cy="584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Pour information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11874" y="1215313"/>
            <a:ext cx="8709102" cy="4696389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spcAft>
                <a:spcPts val="3000"/>
              </a:spcAft>
              <a:buClrTx/>
              <a:buFont typeface="Arial" pitchFamily="34" charset="0"/>
              <a:buNone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Besoin de précisions concernant le déploiement du réseau des stations météorologiques ou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Agrométéo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 ?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0"/>
              </a:spcAft>
              <a:buClrTx/>
              <a:buFont typeface="Arial" pitchFamily="34" charset="0"/>
              <a:buNone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N’hésitez pas à communiquer avec 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200"/>
              </a:spcAft>
              <a:buClrTx/>
              <a:buFont typeface="Arial" pitchFamily="34" charset="0"/>
              <a:buNone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Solutions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Mesonet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1200"/>
              </a:spcAft>
              <a:buClrTx/>
              <a:buFont typeface="Arial" pitchFamily="34" charset="0"/>
              <a:buNone/>
            </a:pPr>
            <a:endParaRPr lang="fr-CA" sz="28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ClrTx/>
              <a:buFont typeface="Arial" pitchFamily="34" charset="0"/>
              <a:buNone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M. Paul Brouillette:   418-646-5779 poste 202</a:t>
            </a:r>
          </a:p>
          <a:p>
            <a:pPr marL="0" indent="0" algn="ctr" eaLnBrk="1" hangingPunct="1">
              <a:spcBef>
                <a:spcPct val="0"/>
              </a:spcBef>
              <a:spcAft>
                <a:spcPts val="2400"/>
              </a:spcAft>
              <a:buClrTx/>
              <a:buFont typeface="Arial" pitchFamily="34" charset="0"/>
              <a:buNone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CA" sz="2800" dirty="0" smtClean="0">
                <a:latin typeface="Arial" pitchFamily="34" charset="0"/>
                <a:cs typeface="Arial" pitchFamily="34" charset="0"/>
                <a:hlinkClick r:id="rId5"/>
              </a:rPr>
              <a:t>paul.brouillette@mesonet-quebec.org</a:t>
            </a:r>
            <a:endParaRPr lang="fr-CA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communications\Chantal D\FOIN 2014\PHOTOS\Nouveau dossier\1127967__hay-making_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7"/>
          <a:srcRect t="40859" b="35498"/>
          <a:stretch/>
        </p:blipFill>
        <p:spPr bwMode="auto">
          <a:xfrm>
            <a:off x="26988" y="20638"/>
            <a:ext cx="9096375" cy="1674812"/>
          </a:xfrm>
          <a:prstGeom prst="rect">
            <a:avLst/>
          </a:prstGeom>
          <a:ln w="28575" cap="sq">
            <a:solidFill>
              <a:srgbClr val="204D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5257800"/>
            <a:ext cx="9144000" cy="736600"/>
          </a:xfrm>
          <a:prstGeom prst="rect">
            <a:avLst/>
          </a:prstGeom>
          <a:solidFill>
            <a:srgbClr val="204D8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118731"/>
            <a:ext cx="4038600" cy="268744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CA" alt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alt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QUESTIONS</a:t>
            </a:r>
            <a:endParaRPr kumimoji="0" lang="fr-CA" altLang="fr-FR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alt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MERCI!</a:t>
            </a: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2814" y="2343178"/>
            <a:ext cx="2908666" cy="241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87658" y="1186709"/>
            <a:ext cx="8759825" cy="5054603"/>
          </a:xfrm>
        </p:spPr>
        <p:txBody>
          <a:bodyPr rtlCol="0">
            <a:noAutofit/>
          </a:bodyPr>
          <a:lstStyle/>
          <a:p>
            <a:pPr marL="361950" indent="-361950" algn="just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fr-CA" sz="2400" b="1" kern="0" dirty="0" smtClean="0">
                <a:latin typeface="Arial" pitchFamily="34" charset="0"/>
                <a:cs typeface="Arial" pitchFamily="34" charset="0"/>
              </a:rPr>
              <a:t>Au cours de l’année 2014 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Ä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Le retrait du financement des opérations d’</a:t>
            </a:r>
            <a:r>
              <a:rPr lang="fr-CA" sz="2400" kern="0" dirty="0" err="1" smtClean="0">
                <a:latin typeface="Arial" pitchFamily="34" charset="0"/>
                <a:cs typeface="Arial" pitchFamily="34" charset="0"/>
              </a:rPr>
              <a:t>AAC</a:t>
            </a: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 est venu affecter la pérennité de certaines activités </a:t>
            </a:r>
            <a:r>
              <a:rPr lang="fr-CA" sz="2400" kern="0" dirty="0" err="1" smtClean="0">
                <a:latin typeface="Arial" pitchFamily="34" charset="0"/>
                <a:cs typeface="Arial" pitchFamily="34" charset="0"/>
              </a:rPr>
              <a:t>agroclimatiques</a:t>
            </a: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 et mettre en péril la survie du site Agrométéo;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Ä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Suite au retrait de ce financement, le MAPAQ et la </a:t>
            </a:r>
            <a:r>
              <a:rPr lang="fr-CA" sz="2400" kern="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 interviennent pour injecter des sommes qui ont permis à Solutions </a:t>
            </a:r>
            <a:r>
              <a:rPr lang="fr-CA" sz="2400" kern="0" dirty="0" err="1" smtClean="0">
                <a:latin typeface="Arial" pitchFamily="34" charset="0"/>
                <a:cs typeface="Arial" pitchFamily="34" charset="0"/>
              </a:rPr>
              <a:t>Mesonet</a:t>
            </a: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 de continuer à opérer et alimenter le site Agrométéo;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Ä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Une solution à moyen terme a été envisagée par l’entremise du programme Agri-risques du gouvernement fédéral;</a:t>
            </a:r>
          </a:p>
          <a:p>
            <a:pPr marL="361950" indent="-361950" algn="just">
              <a:spcBef>
                <a:spcPts val="0"/>
              </a:spcBef>
              <a:spcAft>
                <a:spcPts val="600"/>
              </a:spcAft>
              <a:buClrTx/>
              <a:buFont typeface="Wingdings" pitchFamily="2" charset="2"/>
              <a:buChar char="Ä"/>
              <a:defRPr/>
            </a:pPr>
            <a:r>
              <a:rPr lang="fr-CA" sz="2400" kern="0" dirty="0" smtClean="0">
                <a:latin typeface="Arial" pitchFamily="34" charset="0"/>
                <a:cs typeface="Arial" pitchFamily="34" charset="0"/>
              </a:rPr>
              <a:t>Une demande a été déposée par le MAPAQ pour obtenir du financement sur trois ans.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8222" y="174625"/>
            <a:ext cx="8846289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Historique et constats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8770" y="964092"/>
            <a:ext cx="8759825" cy="5253038"/>
          </a:xfrm>
        </p:spPr>
        <p:txBody>
          <a:bodyPr rtlCol="0">
            <a:noAutofit/>
          </a:bodyPr>
          <a:lstStyle/>
          <a:p>
            <a:pPr marL="361950" indent="-361950">
              <a:lnSpc>
                <a:spcPct val="88000"/>
              </a:lnSpc>
              <a:spcBef>
                <a:spcPts val="1200"/>
              </a:spcBef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En été 2014 </a:t>
            </a:r>
          </a:p>
          <a:p>
            <a:pPr marL="361950" indent="-361950">
              <a:lnSpc>
                <a:spcPct val="88000"/>
              </a:lnSpc>
              <a:spcBef>
                <a:spcPts val="1800"/>
              </a:spcBef>
              <a:buClrTx/>
              <a:buFont typeface="Wingdings" pitchFamily="2" charset="2"/>
              <a:buChar char="Ä"/>
              <a:defRPr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Une analyse coût/bénéfice de l’Entente </a:t>
            </a:r>
            <a:r>
              <a:rPr lang="fr-CA" sz="25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5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CA" sz="2500" dirty="0" err="1" smtClean="0">
                <a:latin typeface="Arial" pitchFamily="34" charset="0"/>
                <a:cs typeface="Arial" pitchFamily="34" charset="0"/>
              </a:rPr>
              <a:t>MDDELCC</a:t>
            </a:r>
            <a:r>
              <a:rPr lang="fr-CA" sz="2500" dirty="0" smtClean="0">
                <a:latin typeface="Arial" pitchFamily="34" charset="0"/>
                <a:cs typeface="Arial" pitchFamily="34" charset="0"/>
              </a:rPr>
              <a:t> montre que des économies sont possibles.</a:t>
            </a:r>
          </a:p>
          <a:p>
            <a:pPr marL="361950" indent="-361950">
              <a:lnSpc>
                <a:spcPct val="88000"/>
              </a:lnSpc>
              <a:spcBef>
                <a:spcPts val="1800"/>
              </a:spcBef>
              <a:buClrTx/>
              <a:buFont typeface="Wingdings" pitchFamily="2" charset="2"/>
              <a:buChar char="Ä"/>
              <a:defRPr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CA" sz="25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500" dirty="0" smtClean="0">
                <a:latin typeface="Arial" pitchFamily="34" charset="0"/>
                <a:cs typeface="Arial" pitchFamily="34" charset="0"/>
              </a:rPr>
              <a:t> établie une stratégie qui lui permettra de mettre en place son propre réseau de stations météo automatiques;</a:t>
            </a:r>
          </a:p>
          <a:p>
            <a:pPr marL="361950" indent="-361950">
              <a:lnSpc>
                <a:spcPct val="88000"/>
              </a:lnSpc>
              <a:spcBef>
                <a:spcPts val="1800"/>
              </a:spcBef>
              <a:buClrTx/>
              <a:buFont typeface="Wingdings" pitchFamily="2" charset="2"/>
              <a:buChar char="Ä"/>
              <a:defRPr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Le nouveau réseau sera complété par des stations météo automatiques des partenaires du </a:t>
            </a:r>
            <a:r>
              <a:rPr lang="fr-CA" sz="2500" dirty="0" err="1" smtClean="0">
                <a:latin typeface="Arial" pitchFamily="34" charset="0"/>
                <a:cs typeface="Arial" pitchFamily="34" charset="0"/>
              </a:rPr>
              <a:t>RMCQ</a:t>
            </a:r>
            <a:r>
              <a:rPr lang="fr-CA" sz="2500" dirty="0" smtClean="0">
                <a:latin typeface="Arial" pitchFamily="34" charset="0"/>
                <a:cs typeface="Arial" pitchFamily="34" charset="0"/>
              </a:rPr>
              <a:t> (réseau météorologique coopératif du Québec)</a:t>
            </a:r>
          </a:p>
          <a:p>
            <a:pPr marL="361950" indent="-361950">
              <a:lnSpc>
                <a:spcPct val="88000"/>
              </a:lnSpc>
              <a:spcBef>
                <a:spcPts val="1800"/>
              </a:spcBef>
              <a:buClrTx/>
              <a:buFont typeface="Wingdings" pitchFamily="2" charset="2"/>
              <a:buChar char="Ä"/>
              <a:defRPr/>
            </a:pPr>
            <a:r>
              <a:rPr lang="fr-CA" sz="25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fr-CA" sz="25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500" dirty="0" smtClean="0">
                <a:latin typeface="Arial" pitchFamily="34" charset="0"/>
                <a:cs typeface="Arial" pitchFamily="34" charset="0"/>
              </a:rPr>
              <a:t> signe une entente avec Solutions </a:t>
            </a:r>
            <a:r>
              <a:rPr lang="fr-CA" sz="2500" dirty="0" err="1" smtClean="0">
                <a:latin typeface="Arial" pitchFamily="34" charset="0"/>
                <a:cs typeface="Arial" pitchFamily="34" charset="0"/>
              </a:rPr>
              <a:t>Mesonet</a:t>
            </a:r>
            <a:r>
              <a:rPr lang="fr-CA" sz="2500" dirty="0" smtClean="0">
                <a:latin typeface="Arial" pitchFamily="34" charset="0"/>
                <a:cs typeface="Arial" pitchFamily="34" charset="0"/>
              </a:rPr>
              <a:t>, organisme spécialisé dans le domaine pour l’implantation, l’entretien et la gestion des stations météo.</a:t>
            </a:r>
            <a:endParaRPr lang="fr-CA" sz="2500" kern="0" dirty="0" smtClean="0">
              <a:latin typeface="Arial" pitchFamily="34" charset="0"/>
              <a:cs typeface="Arial" pitchFamily="34" charset="0"/>
            </a:endParaRPr>
          </a:p>
          <a:p>
            <a:pPr lvl="1" indent="-381000" algn="just">
              <a:lnSpc>
                <a:spcPct val="84000"/>
              </a:lnSpc>
              <a:spcBef>
                <a:spcPts val="800"/>
              </a:spcBef>
              <a:buFont typeface="Wingdings" pitchFamily="2" charset="2"/>
              <a:buChar char="Ø"/>
              <a:defRPr/>
            </a:pPr>
            <a:endParaRPr lang="fr-CA" sz="24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38222" y="174625"/>
            <a:ext cx="8846289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Historique et constats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0188" y="999861"/>
            <a:ext cx="8534400" cy="5135126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Buts </a:t>
            </a:r>
            <a:r>
              <a:rPr lang="fr-CA" sz="2800" b="1" dirty="0">
                <a:latin typeface="Arial" pitchFamily="34" charset="0"/>
                <a:cs typeface="Arial" pitchFamily="34" charset="0"/>
              </a:rPr>
              <a:t>recherchés</a:t>
            </a:r>
          </a:p>
          <a:p>
            <a:pPr marL="361950" indent="-361950" eaLnBrk="1" fontAlgn="auto" hangingPunct="1">
              <a:spcBef>
                <a:spcPts val="220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Utiliser des données météo provenant d’un réseau de stations météo automatiques. </a:t>
            </a:r>
          </a:p>
          <a:p>
            <a:pPr marL="712788" lvl="1" indent="-350838" algn="just" eaLnBrk="1" fontAlgn="auto" hangingPunct="1">
              <a:spcBef>
                <a:spcPts val="16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un réseau 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homogène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dont les </a:t>
            </a:r>
            <a:r>
              <a:rPr lang="fr-CA" dirty="0">
                <a:latin typeface="Arial" pitchFamily="34" charset="0"/>
                <a:cs typeface="Arial" pitchFamily="34" charset="0"/>
              </a:rPr>
              <a:t>stations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sont 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opérées selon </a:t>
            </a:r>
            <a:r>
              <a:rPr lang="fr-CA" b="1" dirty="0">
                <a:latin typeface="Arial" pitchFamily="34" charset="0"/>
                <a:cs typeface="Arial" pitchFamily="34" charset="0"/>
              </a:rPr>
              <a:t>les mêmes normes </a:t>
            </a:r>
            <a:r>
              <a:rPr lang="fr-CA" dirty="0">
                <a:latin typeface="Arial" pitchFamily="34" charset="0"/>
                <a:cs typeface="Arial" pitchFamily="34" charset="0"/>
              </a:rPr>
              <a:t>(stations automatiques, données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horaires en temps réel);</a:t>
            </a:r>
          </a:p>
          <a:p>
            <a:pPr marL="712788" lvl="1" indent="-350838" algn="just" eaLnBrk="1" fontAlgn="auto" hangingPunct="1">
              <a:spcBef>
                <a:spcPts val="1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CA" dirty="0">
                <a:latin typeface="Arial" pitchFamily="34" charset="0"/>
                <a:cs typeface="Arial" pitchFamily="34" charset="0"/>
              </a:rPr>
              <a:t>niveau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CA" b="1" dirty="0">
                <a:latin typeface="Arial" pitchFamily="34" charset="0"/>
                <a:cs typeface="Arial" pitchFamily="34" charset="0"/>
              </a:rPr>
              <a:t>qualité de la </a:t>
            </a:r>
            <a:r>
              <a:rPr lang="fr-CA" b="1" dirty="0" smtClean="0">
                <a:latin typeface="Arial" pitchFamily="34" charset="0"/>
                <a:cs typeface="Arial" pitchFamily="34" charset="0"/>
              </a:rPr>
              <a:t>validation élevé </a:t>
            </a:r>
            <a:r>
              <a:rPr lang="fr-CA" b="1" dirty="0">
                <a:latin typeface="Arial" pitchFamily="34" charset="0"/>
                <a:cs typeface="Arial" pitchFamily="34" charset="0"/>
              </a:rPr>
              <a:t>et identique </a:t>
            </a:r>
            <a:r>
              <a:rPr lang="fr-CA" dirty="0">
                <a:latin typeface="Arial" pitchFamily="34" charset="0"/>
                <a:cs typeface="Arial" pitchFamily="34" charset="0"/>
              </a:rPr>
              <a:t>d’une station à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l’autre;</a:t>
            </a:r>
            <a:endParaRPr lang="fr-CA" dirty="0">
              <a:latin typeface="Arial" pitchFamily="34" charset="0"/>
              <a:cs typeface="Arial" pitchFamily="34" charset="0"/>
            </a:endParaRPr>
          </a:p>
          <a:p>
            <a:pPr marL="712788" lvl="1" indent="-350838" algn="just" eaLnBrk="1" fontAlgn="auto" hangingPunct="1">
              <a:spcBef>
                <a:spcPts val="1000"/>
              </a:spcBef>
              <a:spcAft>
                <a:spcPts val="0"/>
              </a:spcAft>
              <a:buSzPct val="70000"/>
              <a:buFont typeface="Wingdings" pitchFamily="2" charset="2"/>
              <a:buChar char="Ø"/>
              <a:defRPr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fr-CA" b="1" dirty="0">
                <a:latin typeface="Arial" pitchFamily="34" charset="0"/>
                <a:cs typeface="Arial" pitchFamily="34" charset="0"/>
              </a:rPr>
              <a:t>délai</a:t>
            </a:r>
            <a:r>
              <a:rPr lang="fr-CA" dirty="0">
                <a:latin typeface="Arial" pitchFamily="34" charset="0"/>
                <a:cs typeface="Arial" pitchFamily="34" charset="0"/>
              </a:rPr>
              <a:t>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très court de </a:t>
            </a:r>
            <a:r>
              <a:rPr lang="fr-CA" dirty="0">
                <a:latin typeface="Arial" pitchFamily="34" charset="0"/>
                <a:cs typeface="Arial" pitchFamily="34" charset="0"/>
              </a:rPr>
              <a:t>livraison des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données validées.</a:t>
            </a:r>
            <a:endParaRPr lang="fr-CA" sz="2400" kern="0" dirty="0" smtClean="0">
              <a:latin typeface="Arial" pitchFamily="34" charset="0"/>
              <a:cs typeface="Arial" pitchFamily="34" charset="0"/>
            </a:endParaRPr>
          </a:p>
          <a:p>
            <a:pPr marL="1162050" lvl="1" indent="-442913" eaLnBrk="1" fontAlgn="auto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/>
            </a:pPr>
            <a:endParaRPr lang="fr-CA" sz="22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7024" y="973986"/>
            <a:ext cx="8807488" cy="5394916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Saison 2015</a:t>
            </a:r>
          </a:p>
          <a:p>
            <a:pPr marL="361950" indent="-36195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Wingdings" pitchFamily="2" charset="2"/>
              <a:buChar char="Ä"/>
              <a:defRPr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Les 89 nouvelles stations de la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 (79) et du MAPAQ (10) ont été installées au cours de la saison de végétation 2015 pour être opérationnelles en 2016;</a:t>
            </a:r>
          </a:p>
          <a:p>
            <a:pPr marL="361950" indent="-361950" algn="just">
              <a:lnSpc>
                <a:spcPct val="90000"/>
              </a:lnSpc>
              <a:spcBef>
                <a:spcPts val="800"/>
              </a:spcBef>
              <a:buClrTx/>
              <a:buFont typeface="Wingdings" pitchFamily="2" charset="2"/>
              <a:buChar char="Ä"/>
              <a:defRPr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Les emplacements ont été établis selon les critères suivants :</a:t>
            </a:r>
          </a:p>
          <a:p>
            <a:pPr marL="857250" lvl="1" indent="-457200">
              <a:lnSpc>
                <a:spcPct val="92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Les besoins pour la protection du foin à l’assurance récolte;</a:t>
            </a:r>
          </a:p>
          <a:p>
            <a:pPr marL="857250" lvl="1" indent="-457200">
              <a:lnSpc>
                <a:spcPct val="92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La répartition des parcelles des clients de la </a:t>
            </a:r>
            <a:r>
              <a:rPr lang="fr-CA" sz="24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857250" lvl="1" indent="-457200">
              <a:lnSpc>
                <a:spcPct val="92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La topographie;</a:t>
            </a:r>
          </a:p>
          <a:p>
            <a:pPr marL="857250" lvl="1" indent="-457200">
              <a:lnSpc>
                <a:spcPct val="92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L’utilisation de stations météo automatiques;</a:t>
            </a:r>
          </a:p>
          <a:p>
            <a:pPr marL="857250" lvl="1" indent="-457200">
              <a:lnSpc>
                <a:spcPct val="92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fr-CA" sz="2400" dirty="0" smtClean="0">
                <a:latin typeface="Arial" pitchFamily="34" charset="0"/>
                <a:cs typeface="Arial" pitchFamily="34" charset="0"/>
              </a:rPr>
              <a:t>La méthode de validation des données.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77024" y="973986"/>
            <a:ext cx="8807488" cy="5394916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None/>
              <a:defRPr/>
            </a:pPr>
            <a:r>
              <a:rPr lang="fr-CA" sz="2800" b="1" dirty="0" smtClean="0">
                <a:latin typeface="Arial" pitchFamily="34" charset="0"/>
                <a:cs typeface="Arial" pitchFamily="34" charset="0"/>
              </a:rPr>
              <a:t>Saison 2015 (suite)</a:t>
            </a:r>
          </a:p>
          <a:p>
            <a:pPr marL="361950" indent="-361950" algn="just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Tx/>
              <a:buFont typeface="Wingdings" pitchFamily="2" charset="2"/>
              <a:buChar char="Ä"/>
              <a:defRPr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Le choix de l’emplacement des stations a été fait par deux spécialistes en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agrométéorologie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 de Solutions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Mesonet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 et d’Agriculture et Agroalimentaire Canada en collaboration avec le personnel de la </a:t>
            </a:r>
            <a:r>
              <a:rPr lang="fr-CA" sz="2800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361950" lvl="1" indent="-361950" algn="just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Font typeface="Wingdings" pitchFamily="2" charset="2"/>
              <a:buChar char="Ä"/>
              <a:defRPr/>
            </a:pPr>
            <a:r>
              <a:rPr lang="fr-CA" dirty="0" smtClean="0">
                <a:latin typeface="Arial" pitchFamily="34" charset="0"/>
                <a:cs typeface="Arial" pitchFamily="34" charset="0"/>
              </a:rPr>
              <a:t>Une consultation du personnel des centres de services de la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FADQ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a permis de confirmer la pertinence des emplacements ciblés;</a:t>
            </a:r>
          </a:p>
          <a:p>
            <a:pPr marL="361950" indent="-361950" algn="just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  <a:buClrTx/>
              <a:buFont typeface="Wingdings" pitchFamily="2" charset="2"/>
              <a:buChar char="Ä"/>
              <a:defRPr/>
            </a:pPr>
            <a:r>
              <a:rPr lang="fr-CA" sz="2800" dirty="0" smtClean="0">
                <a:latin typeface="Arial" pitchFamily="34" charset="0"/>
                <a:cs typeface="Arial" pitchFamily="34" charset="0"/>
              </a:rPr>
              <a:t>Les stations sont installées sur des parcelles appartenant à des entreprises agricoles;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2417761"/>
              </p:ext>
            </p:extLst>
          </p:nvPr>
        </p:nvGraphicFramePr>
        <p:xfrm>
          <a:off x="230188" y="2305973"/>
          <a:ext cx="8759825" cy="3279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0342"/>
                <a:gridCol w="2089483"/>
              </a:tblGrid>
              <a:tr h="55909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Membres du réseau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 err="1" smtClean="0"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fr-CA" sz="2050" baseline="30000" dirty="0" err="1" smtClean="0"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fr-CA" sz="205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de stations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Environnement Canada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 smtClean="0">
                          <a:latin typeface="Arial" pitchFamily="34" charset="0"/>
                          <a:cs typeface="Arial" pitchFamily="34" charset="0"/>
                        </a:rPr>
                        <a:t>Réseau-pommier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Ministère des Forêts, de la Faune et des Parcs (MFFP)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Rio </a:t>
                      </a:r>
                      <a:r>
                        <a:rPr lang="fr-CA" sz="2050" dirty="0" smtClean="0">
                          <a:latin typeface="Arial" pitchFamily="34" charset="0"/>
                          <a:cs typeface="Arial" pitchFamily="34" charset="0"/>
                        </a:rPr>
                        <a:t>Tinto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Hydro-Québec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Société de protection des forêts contre le feu (SOPFEU)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fr-CA" sz="205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kern="120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FADQ</a:t>
                      </a:r>
                      <a:r>
                        <a:rPr lang="fr-CA" sz="205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– MAPAQ</a:t>
                      </a:r>
                      <a:endParaRPr lang="fr-CA" sz="205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89</a:t>
                      </a:r>
                      <a:endParaRPr lang="fr-CA" sz="2050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40049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b="1" dirty="0" smtClean="0"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fr-CA" sz="2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CA" sz="2050" b="1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fr-CA" sz="205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398" name="ZoneTexte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9863" y="978263"/>
            <a:ext cx="42529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CA" sz="2800" b="1" dirty="0"/>
              <a:t>Saison </a:t>
            </a:r>
            <a:r>
              <a:rPr lang="fr-CA" sz="2800" b="1" dirty="0" smtClean="0"/>
              <a:t>2016</a:t>
            </a:r>
            <a:endParaRPr lang="fr-CA" sz="2800" b="1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27591" y="174625"/>
            <a:ext cx="8825024" cy="5842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endParaRPr lang="fr-FR" sz="3600" b="1" dirty="0">
              <a:solidFill>
                <a:schemeClr val="bg1"/>
              </a:solidFill>
              <a:effectLst>
                <a:outerShdw blurRad="101600" dir="2700000" algn="tl" rotWithShape="0">
                  <a:schemeClr val="accent3">
                    <a:lumMod val="50000"/>
                    <a:alpha val="74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8481" y="1625688"/>
            <a:ext cx="861218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Réseau permettant d’administrer la couverture </a:t>
            </a:r>
            <a:r>
              <a:rPr lang="fr-CA" sz="2400" dirty="0" err="1" smtClean="0"/>
              <a:t>ASREC</a:t>
            </a:r>
            <a:r>
              <a:rPr lang="fr-CA" sz="2400" dirty="0" smtClean="0"/>
              <a:t>-FOIN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0-Diapo_S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842" y="1525525"/>
            <a:ext cx="9190842" cy="4620093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174373"/>
            <a:ext cx="9144000" cy="583921"/>
          </a:xfrm>
        </p:spPr>
        <p:txBody>
          <a:bodyPr/>
          <a:lstStyle/>
          <a:p>
            <a:pPr algn="l"/>
            <a:r>
              <a:rPr lang="fr-FR" sz="3200" b="1" dirty="0" smtClean="0">
                <a:solidFill>
                  <a:schemeClr val="bg1"/>
                </a:solidFill>
                <a:effectLst>
                  <a:outerShdw blurRad="101600" dir="2700000" algn="tl" rotWithShape="0">
                    <a:schemeClr val="accent3">
                      <a:lumMod val="50000"/>
                      <a:alpha val="74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Nouveau réseau</a:t>
            </a:r>
            <a:r>
              <a:rPr lang="fr-C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C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fr-CA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Représentativité territoriale (Précipitations)</a:t>
            </a:r>
            <a:endParaRPr lang="fr-C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16036</TotalTime>
  <Words>1119</Words>
  <Application>Microsoft Office PowerPoint</Application>
  <PresentationFormat>Affichage à l'écran (4:3)</PresentationFormat>
  <Paragraphs>172</Paragraphs>
  <Slides>25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Office Theme</vt:lpstr>
      <vt:lpstr>Document</vt:lpstr>
      <vt:lpstr>Présentation PowerPoint</vt:lpstr>
      <vt:lpstr>Modernisation du réseau de stations météo</vt:lpstr>
      <vt:lpstr>Historique et constats</vt:lpstr>
      <vt:lpstr>Historique et constats</vt:lpstr>
      <vt:lpstr>Nouveau réseau</vt:lpstr>
      <vt:lpstr>Nouveau réseau</vt:lpstr>
      <vt:lpstr>Nouveau réseau</vt:lpstr>
      <vt:lpstr>Nouveau réseau</vt:lpstr>
      <vt:lpstr>Nouveau réseau Représentativité territoriale (Précipitations)</vt:lpstr>
      <vt:lpstr>Nouveau réseau Représentativité territoriale (Précipitations) ajout de stations</vt:lpstr>
      <vt:lpstr>Nouveau réseau</vt:lpstr>
      <vt:lpstr>Nouveau réseau</vt:lpstr>
      <vt:lpstr>Nouveau réseau</vt:lpstr>
      <vt:lpstr>Nouveau réseau </vt:lpstr>
      <vt:lpstr>Station automatique</vt:lpstr>
      <vt:lpstr>Le site Agrométéo</vt:lpstr>
      <vt:lpstr>Le site Agrométéo</vt:lpstr>
      <vt:lpstr>Le site Agrométéo</vt:lpstr>
      <vt:lpstr> Le site Agrométéo</vt:lpstr>
      <vt:lpstr> Le site Agrométéo</vt:lpstr>
      <vt:lpstr> Le site Agrométéo</vt:lpstr>
      <vt:lpstr> Le site Agrométéo</vt:lpstr>
      <vt:lpstr>Le site Agrométéo</vt:lpstr>
      <vt:lpstr>Pour information</vt:lpstr>
      <vt:lpstr>Présentation PowerPoint</vt:lpstr>
    </vt:vector>
  </TitlesOfParts>
  <Company>DG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haute direction</dc:title>
  <dc:subject>Présentation de la haute direction pour la journée d'accueil</dc:subject>
  <dc:creator>Bureau du président-directeur général</dc:creator>
  <cp:keywords>présentation, haute, direction, journée, accueil, FADQ</cp:keywords>
  <dc:description>Présentation du Bureau du président-directeur général et de chacune des vice-présidences lors de la journée d'accueil du 13 novembre 2013</dc:description>
  <cp:lastModifiedBy>Collin Simon (DGDATA) (Québec)</cp:lastModifiedBy>
  <cp:revision>1429</cp:revision>
  <cp:lastPrinted>2015-12-07T15:41:23Z</cp:lastPrinted>
  <dcterms:created xsi:type="dcterms:W3CDTF">2012-02-28T15:03:51Z</dcterms:created>
  <dcterms:modified xsi:type="dcterms:W3CDTF">2016-05-09T19:38:04Z</dcterms:modified>
</cp:coreProperties>
</file>